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81" r:id="rId3"/>
    <p:sldId id="269" r:id="rId4"/>
    <p:sldId id="284" r:id="rId5"/>
    <p:sldId id="257" r:id="rId6"/>
    <p:sldId id="278" r:id="rId7"/>
    <p:sldId id="259" r:id="rId8"/>
    <p:sldId id="270" r:id="rId9"/>
    <p:sldId id="260" r:id="rId10"/>
    <p:sldId id="271" r:id="rId11"/>
    <p:sldId id="272" r:id="rId12"/>
    <p:sldId id="273" r:id="rId13"/>
    <p:sldId id="277" r:id="rId14"/>
    <p:sldId id="276" r:id="rId15"/>
    <p:sldId id="282" r:id="rId16"/>
    <p:sldId id="283" r:id="rId17"/>
    <p:sldId id="261" r:id="rId18"/>
    <p:sldId id="267" r:id="rId19"/>
    <p:sldId id="262" r:id="rId20"/>
    <p:sldId id="263" r:id="rId21"/>
    <p:sldId id="264" r:id="rId22"/>
    <p:sldId id="265" r:id="rId23"/>
    <p:sldId id="266" r:id="rId24"/>
  </p:sldIdLst>
  <p:sldSz cx="9144000" cy="6858000" type="screen4x3"/>
  <p:notesSz cx="6858000" cy="9144000"/>
  <p:defaultTextStyle>
    <a:defPPr>
      <a:defRPr lang="en-US"/>
    </a:defPPr>
    <a:lvl1pPr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1pPr>
    <a:lvl2pPr marL="457200"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2pPr>
    <a:lvl3pPr marL="914400"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3pPr>
    <a:lvl4pPr marL="1371600"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4pPr>
    <a:lvl5pPr marL="1828800" algn="l" rtl="0" fontAlgn="base">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98" d="100"/>
          <a:sy n="98" d="100"/>
        </p:scale>
        <p:origin x="216" y="78"/>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ADCC854-A260-4C72-BCCE-A4DD185D8480}" type="datetimeFigureOut">
              <a:rPr lang="en-US"/>
              <a:pPr>
                <a:defRPr/>
              </a:pPr>
              <a:t>1/19/2019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4F6ED08-A1DC-40BC-8909-A15A4AD041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0806835-CD72-49C5-9A58-861346E54643}" type="slidenum">
              <a:rPr lang="en-US" altLang="en-US"/>
              <a:pPr/>
              <a:t>‹#›</a:t>
            </a:fld>
            <a:endParaRPr lang="en-US" altLang="en-US"/>
          </a:p>
        </p:txBody>
      </p:sp>
    </p:spTree>
    <p:extLst>
      <p:ext uri="{BB962C8B-B14F-4D97-AF65-F5344CB8AC3E}">
        <p14:creationId xmlns:p14="http://schemas.microsoft.com/office/powerpoint/2010/main" val="95670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88A63C-2992-44FB-B868-3766BE0DB1E0}" type="slidenum">
              <a:rPr lang="en-US" altLang="en-US"/>
              <a:pPr/>
              <a:t>‹#›</a:t>
            </a:fld>
            <a:endParaRPr lang="en-US" altLang="en-US"/>
          </a:p>
        </p:txBody>
      </p:sp>
    </p:spTree>
    <p:extLst>
      <p:ext uri="{BB962C8B-B14F-4D97-AF65-F5344CB8AC3E}">
        <p14:creationId xmlns:p14="http://schemas.microsoft.com/office/powerpoint/2010/main" val="3982357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8EE52BA-5C43-436F-8556-6D52735AF33E}" type="slidenum">
              <a:rPr lang="en-US" altLang="en-US"/>
              <a:pPr/>
              <a:t>‹#›</a:t>
            </a:fld>
            <a:endParaRPr lang="en-US" altLang="en-US"/>
          </a:p>
        </p:txBody>
      </p:sp>
    </p:spTree>
    <p:extLst>
      <p:ext uri="{BB962C8B-B14F-4D97-AF65-F5344CB8AC3E}">
        <p14:creationId xmlns:p14="http://schemas.microsoft.com/office/powerpoint/2010/main" val="1767654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27F529F-922B-4AA2-94E9-BB18CA1F0ABD}" type="slidenum">
              <a:rPr lang="en-US" altLang="en-US"/>
              <a:pPr/>
              <a:t>‹#›</a:t>
            </a:fld>
            <a:endParaRPr lang="en-US" altLang="en-US"/>
          </a:p>
        </p:txBody>
      </p:sp>
    </p:spTree>
    <p:extLst>
      <p:ext uri="{BB962C8B-B14F-4D97-AF65-F5344CB8AC3E}">
        <p14:creationId xmlns:p14="http://schemas.microsoft.com/office/powerpoint/2010/main" val="1620448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FDCECFB-4D17-4C04-8D67-D00FCCD16409}" type="slidenum">
              <a:rPr lang="en-US" altLang="en-US"/>
              <a:pPr/>
              <a:t>‹#›</a:t>
            </a:fld>
            <a:endParaRPr lang="en-US" altLang="en-US"/>
          </a:p>
        </p:txBody>
      </p:sp>
    </p:spTree>
    <p:extLst>
      <p:ext uri="{BB962C8B-B14F-4D97-AF65-F5344CB8AC3E}">
        <p14:creationId xmlns:p14="http://schemas.microsoft.com/office/powerpoint/2010/main" val="1467266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B30C215-C697-4F44-854A-A129109C600D}" type="slidenum">
              <a:rPr lang="en-US" altLang="en-US"/>
              <a:pPr/>
              <a:t>‹#›</a:t>
            </a:fld>
            <a:endParaRPr lang="en-US" altLang="en-US"/>
          </a:p>
        </p:txBody>
      </p:sp>
    </p:spTree>
    <p:extLst>
      <p:ext uri="{BB962C8B-B14F-4D97-AF65-F5344CB8AC3E}">
        <p14:creationId xmlns:p14="http://schemas.microsoft.com/office/powerpoint/2010/main" val="3772682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58A30C-621C-435E-AA74-A1EBBA51F9B7}" type="slidenum">
              <a:rPr lang="en-US" altLang="en-US"/>
              <a:pPr/>
              <a:t>‹#›</a:t>
            </a:fld>
            <a:endParaRPr lang="en-US" altLang="en-US"/>
          </a:p>
        </p:txBody>
      </p:sp>
    </p:spTree>
    <p:extLst>
      <p:ext uri="{BB962C8B-B14F-4D97-AF65-F5344CB8AC3E}">
        <p14:creationId xmlns:p14="http://schemas.microsoft.com/office/powerpoint/2010/main" val="295669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6708FD9-7A45-4F59-A9A8-B7A720CDBA35}" type="slidenum">
              <a:rPr lang="en-US" altLang="en-US"/>
              <a:pPr/>
              <a:t>‹#›</a:t>
            </a:fld>
            <a:endParaRPr lang="en-US" altLang="en-US"/>
          </a:p>
        </p:txBody>
      </p:sp>
    </p:spTree>
    <p:extLst>
      <p:ext uri="{BB962C8B-B14F-4D97-AF65-F5344CB8AC3E}">
        <p14:creationId xmlns:p14="http://schemas.microsoft.com/office/powerpoint/2010/main" val="89560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1EC91C-D048-42DC-89BB-935D79B2972D}" type="slidenum">
              <a:rPr lang="en-US" altLang="en-US"/>
              <a:pPr/>
              <a:t>‹#›</a:t>
            </a:fld>
            <a:endParaRPr lang="en-US" altLang="en-US"/>
          </a:p>
        </p:txBody>
      </p:sp>
    </p:spTree>
    <p:extLst>
      <p:ext uri="{BB962C8B-B14F-4D97-AF65-F5344CB8AC3E}">
        <p14:creationId xmlns:p14="http://schemas.microsoft.com/office/powerpoint/2010/main" val="351067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B99B627-2C16-4C40-B7EC-87184C20C4B1}" type="slidenum">
              <a:rPr lang="en-US" altLang="en-US"/>
              <a:pPr/>
              <a:t>‹#›</a:t>
            </a:fld>
            <a:endParaRPr lang="en-US" altLang="en-US"/>
          </a:p>
        </p:txBody>
      </p:sp>
    </p:spTree>
    <p:extLst>
      <p:ext uri="{BB962C8B-B14F-4D97-AF65-F5344CB8AC3E}">
        <p14:creationId xmlns:p14="http://schemas.microsoft.com/office/powerpoint/2010/main" val="805631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15D349C-FECC-41A2-86D2-FD88A37E5C93}" type="slidenum">
              <a:rPr lang="en-US" altLang="en-US"/>
              <a:pPr/>
              <a:t>‹#›</a:t>
            </a:fld>
            <a:endParaRPr lang="en-US" altLang="en-US"/>
          </a:p>
        </p:txBody>
      </p:sp>
    </p:spTree>
    <p:extLst>
      <p:ext uri="{BB962C8B-B14F-4D97-AF65-F5344CB8AC3E}">
        <p14:creationId xmlns:p14="http://schemas.microsoft.com/office/powerpoint/2010/main" val="3085540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9A49AA7-43D6-4473-9B4B-1AC9A7ECF419}" type="slidenum">
              <a:rPr lang="en-US" altLang="en-US"/>
              <a:pPr/>
              <a:t>‹#›</a:t>
            </a:fld>
            <a:endParaRPr lang="en-US" altLang="en-US"/>
          </a:p>
        </p:txBody>
      </p:sp>
    </p:spTree>
    <p:extLst>
      <p:ext uri="{BB962C8B-B14F-4D97-AF65-F5344CB8AC3E}">
        <p14:creationId xmlns:p14="http://schemas.microsoft.com/office/powerpoint/2010/main" val="19707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fld id="{6F3FD99F-0DBB-40F3-9FE3-6B6DA5C36B6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kingjamesbibleonline.org/James-1-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2286000"/>
          </a:xfrm>
        </p:spPr>
        <p:txBody>
          <a:bodyPr/>
          <a:lstStyle/>
          <a:p>
            <a:pPr eaLnBrk="1" hangingPunct="1"/>
            <a:r>
              <a:rPr lang="en-US" altLang="en-US" smtClean="0"/>
              <a:t>Matching Blessing Education</a:t>
            </a:r>
          </a:p>
        </p:txBody>
      </p:sp>
      <p:pic>
        <p:nvPicPr>
          <p:cNvPr id="2051" name="Picture 4"/>
          <p:cNvPicPr>
            <a:picLocks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2667000" y="3200400"/>
            <a:ext cx="3530600" cy="35052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685800"/>
            <a:ext cx="7772400" cy="1143000"/>
          </a:xfrm>
        </p:spPr>
        <p:txBody>
          <a:bodyPr/>
          <a:lstStyle/>
          <a:p>
            <a:r>
              <a:rPr lang="en-US" altLang="en-US" sz="3200" smtClean="0"/>
              <a:t>Conditions of  Spiritual &amp;Physical Restoration in Marriage Blessing</a:t>
            </a:r>
          </a:p>
        </p:txBody>
      </p:sp>
      <p:sp>
        <p:nvSpPr>
          <p:cNvPr id="3" name="Content Placeholder 2"/>
          <p:cNvSpPr>
            <a:spLocks noGrp="1"/>
          </p:cNvSpPr>
          <p:nvPr>
            <p:ph idx="1"/>
          </p:nvPr>
        </p:nvSpPr>
        <p:spPr/>
        <p:txBody>
          <a:bodyPr/>
          <a:lstStyle/>
          <a:p>
            <a:pPr>
              <a:defRPr/>
            </a:pPr>
            <a:r>
              <a:rPr lang="en-US" sz="1400" dirty="0" smtClean="0"/>
              <a:t> </a:t>
            </a:r>
            <a:r>
              <a:rPr lang="en-US" sz="1400" b="1" dirty="0" smtClean="0"/>
              <a:t>Holy Wine Ceremony</a:t>
            </a:r>
            <a:r>
              <a:rPr lang="en-US" sz="1400" dirty="0" smtClean="0"/>
              <a:t> : In </a:t>
            </a:r>
            <a:r>
              <a:rPr lang="en-US" sz="1400" dirty="0"/>
              <a:t>the first of the two Change of Blood Lineage ceremonies, we drink the Holy Wine which represents literally taking the blood of Christ into our bodies for the forgiveness of our sins and becoming part of </a:t>
            </a:r>
            <a:r>
              <a:rPr lang="en-US" sz="1400" dirty="0" smtClean="0"/>
              <a:t>His </a:t>
            </a:r>
            <a:r>
              <a:rPr lang="en-US" sz="1400" dirty="0"/>
              <a:t>lineage. He claims us. We are adopted</a:t>
            </a:r>
            <a:r>
              <a:rPr lang="en-US" sz="1400" dirty="0" smtClean="0"/>
              <a:t>.(Jim Stephens)</a:t>
            </a:r>
          </a:p>
          <a:p>
            <a:pPr>
              <a:defRPr/>
            </a:pPr>
            <a:r>
              <a:rPr lang="en-US" sz="1400" b="1" dirty="0" smtClean="0"/>
              <a:t>Chastening Ceremony</a:t>
            </a:r>
            <a:r>
              <a:rPr lang="en-US" sz="1400" dirty="0" smtClean="0"/>
              <a:t> : </a:t>
            </a:r>
            <a:r>
              <a:rPr lang="en-US" sz="1400" dirty="0"/>
              <a:t>“All men and women in human history have misused the hip bone, and thus man has resentment against woman and woman against man. Without dissolving this resentment, you cannot stand as an original couple who is free of this resentment. Since this resentment came about through woman, the man hits the woman first. The three strikes represent three stages and three ages.” Blessing and Ideal Family (Part 1,7) By Rev Sun </a:t>
            </a:r>
            <a:r>
              <a:rPr lang="en-US" sz="1400" dirty="0" err="1"/>
              <a:t>Myung</a:t>
            </a:r>
            <a:r>
              <a:rPr lang="en-US" sz="1400" dirty="0"/>
              <a:t> Moon</a:t>
            </a:r>
            <a:endParaRPr lang="en-US" sz="1400" dirty="0" smtClean="0"/>
          </a:p>
          <a:p>
            <a:pPr>
              <a:defRPr/>
            </a:pPr>
            <a:r>
              <a:rPr lang="en-US" sz="1400" b="1" dirty="0" smtClean="0"/>
              <a:t>Holy Marriage Blessing</a:t>
            </a:r>
            <a:r>
              <a:rPr lang="en-US" sz="1400" dirty="0" smtClean="0"/>
              <a:t>. </a:t>
            </a:r>
            <a:r>
              <a:rPr lang="en-US" sz="1400" dirty="0"/>
              <a:t> 4</a:t>
            </a:r>
            <a:r>
              <a:rPr lang="en-US" sz="1400" dirty="0" smtClean="0"/>
              <a:t> Vows</a:t>
            </a:r>
            <a:endParaRPr lang="en-US" sz="1400" dirty="0"/>
          </a:p>
          <a:p>
            <a:pPr>
              <a:defRPr/>
            </a:pPr>
            <a:r>
              <a:rPr lang="en-US" sz="1400" dirty="0"/>
              <a:t>1) As a mature man and woman completing God’s the ideal of creation do you promise in the presents of God and True Parents to establish, the bond of eternal husband and wife?</a:t>
            </a:r>
          </a:p>
          <a:p>
            <a:pPr>
              <a:defRPr/>
            </a:pPr>
            <a:r>
              <a:rPr lang="en-US" sz="1400" dirty="0"/>
              <a:t>2) Do you promise to become true parents who raise  children in alignment with the Will of God, and educate them to become  leaders needed by the entire Unification Family, humanity and God?</a:t>
            </a:r>
          </a:p>
          <a:p>
            <a:pPr>
              <a:defRPr/>
            </a:pPr>
            <a:r>
              <a:rPr lang="en-US" sz="1400" dirty="0"/>
              <a:t>3) Do you  promise to inherit the tradition  of the Unification Family centering on True Parents, and pass on a proud tradition to the future generations of the Unification Family and humankind?</a:t>
            </a:r>
          </a:p>
          <a:p>
            <a:pPr>
              <a:defRPr/>
            </a:pPr>
            <a:r>
              <a:rPr lang="en-US" sz="1400" dirty="0"/>
              <a:t>4) Do you promise to inherit the Will of God and True Parents  centering upon the ideal of creation, so as to love the people of the world in the same manner as God and True Parents , and to form an ideal family that will be the basis for building the Kingdom of God on Earth and in Heaven?</a:t>
            </a:r>
          </a:p>
          <a:p>
            <a:pPr marL="0" indent="0">
              <a:buFontTx/>
              <a:buNone/>
              <a:defRPr/>
            </a:pPr>
            <a:r>
              <a:rPr lang="en-US" sz="2000" dirty="0"/>
              <a:t> </a:t>
            </a:r>
            <a:r>
              <a:rPr lang="en-US" sz="2000" dirty="0" smtClean="0"/>
              <a:t>     </a:t>
            </a:r>
            <a:r>
              <a:rPr lang="en-US" sz="1400" b="1" dirty="0" smtClean="0"/>
              <a:t>40 Day Celibacy </a:t>
            </a:r>
            <a:r>
              <a:rPr lang="en-US" sz="1400" dirty="0" smtClean="0"/>
              <a:t>after the Blessing to restore the  4000 years of History before 3 Day Ceremony</a:t>
            </a:r>
            <a:endParaRPr lang="en-US" sz="2000" dirty="0" smtClean="0"/>
          </a:p>
          <a:p>
            <a:pPr marL="0" indent="0">
              <a:buFontTx/>
              <a:buNone/>
              <a:defRPr/>
            </a:pPr>
            <a:r>
              <a:rPr lang="en-US" sz="2000" dirty="0" smtClean="0"/>
              <a:t>      </a:t>
            </a:r>
            <a:r>
              <a:rPr lang="en-US" sz="1400" b="1" dirty="0" smtClean="0"/>
              <a:t>3 Day Ceremony (see below)</a:t>
            </a:r>
            <a:endParaRPr lang="en-US" sz="2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0" y="533400"/>
            <a:ext cx="7772400" cy="1143000"/>
          </a:xfrm>
        </p:spPr>
        <p:txBody>
          <a:bodyPr/>
          <a:lstStyle/>
          <a:p>
            <a:r>
              <a:rPr lang="en-US" altLang="en-US" smtClean="0"/>
              <a:t>3 Day Ceremony </a:t>
            </a:r>
            <a:r>
              <a:rPr lang="en-US" altLang="en-US" sz="2400" smtClean="0"/>
              <a:t>Watch April 21</a:t>
            </a:r>
            <a:r>
              <a:rPr lang="en-US" altLang="en-US" sz="2400" baseline="30000" smtClean="0"/>
              <a:t>st</a:t>
            </a:r>
            <a:r>
              <a:rPr lang="en-US" altLang="en-US" sz="2400" smtClean="0"/>
              <a:t> 2015 explantion about value and how ro do 3 Day Ceremony.</a:t>
            </a:r>
            <a:br>
              <a:rPr lang="en-US" altLang="en-US" sz="2400" smtClean="0"/>
            </a:br>
            <a:r>
              <a:rPr lang="en-US" altLang="en-US" sz="2400" smtClean="0"/>
              <a:t> First 31 min</a:t>
            </a:r>
            <a:endParaRPr lang="en-US" altLang="en-US" smtClean="0"/>
          </a:p>
        </p:txBody>
      </p:sp>
      <p:sp>
        <p:nvSpPr>
          <p:cNvPr id="12291" name="Content Placeholder 2"/>
          <p:cNvSpPr>
            <a:spLocks noGrp="1"/>
          </p:cNvSpPr>
          <p:nvPr>
            <p:ph idx="1"/>
          </p:nvPr>
        </p:nvSpPr>
        <p:spPr>
          <a:xfrm>
            <a:off x="838200" y="1981200"/>
            <a:ext cx="7772400" cy="4114800"/>
          </a:xfrm>
        </p:spPr>
        <p:txBody>
          <a:bodyPr/>
          <a:lstStyle/>
          <a:p>
            <a:endParaRPr lang="en-US" altLang="en-US" sz="2000" smtClean="0"/>
          </a:p>
          <a:p>
            <a:r>
              <a:rPr lang="en-US" altLang="en-US" sz="2000" smtClean="0"/>
              <a:t> </a:t>
            </a:r>
            <a:r>
              <a:rPr lang="en-US" altLang="en-US" sz="2000" i="1" smtClean="0"/>
              <a:t>“Due to the Fall God’s Blood lineage was lost to the dominion of Satan. Mankind must be restored unto God the Father and Christ the Son of God. The Messiah is the Bridegroom and must meet His Bride. A Blessed Couple is in the position of the Bride that has been wed to Christ. Specifically the wife stands in the position of fallen woman or Eve and the husband in the position of fallen Archangel. Christ stands in the position of perfect Man and perfect Adam. </a:t>
            </a:r>
            <a:endParaRPr lang="en-US" altLang="en-US" sz="2000" smtClean="0"/>
          </a:p>
          <a:p>
            <a:r>
              <a:rPr lang="en-US" altLang="en-US" sz="2000" i="1" smtClean="0"/>
              <a:t>Through the 3-day ceremony the wife is reborn in Christ as the restored Bride of Christ and is bestowed to the husband as a princess in the Kingdom of God. The husband is reborn in Christ as the Son of God and the prince in the Kingdom of Heaven. After the Completion of these Holy consecrations the husband and wife will stand as prince and princess of God’s Kingdom to glorify and honor him forever.” </a:t>
            </a:r>
            <a:endParaRPr lang="en-US" altLang="en-US" sz="2000" smtClean="0"/>
          </a:p>
          <a:p>
            <a:r>
              <a:rPr lang="en-US" altLang="en-US" sz="2000" smtClean="0"/>
              <a:t>Rev. Hyung Jin Moon April 21, 2015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609600"/>
            <a:ext cx="7772400" cy="1143000"/>
          </a:xfrm>
        </p:spPr>
        <p:txBody>
          <a:bodyPr/>
          <a:lstStyle/>
          <a:p>
            <a:r>
              <a:rPr lang="en-US" altLang="en-US" smtClean="0"/>
              <a:t> .</a:t>
            </a:r>
          </a:p>
        </p:txBody>
      </p:sp>
      <p:sp>
        <p:nvSpPr>
          <p:cNvPr id="2" name="Rectangle 1"/>
          <p:cNvSpPr/>
          <p:nvPr/>
        </p:nvSpPr>
        <p:spPr>
          <a:xfrm>
            <a:off x="347663" y="-85725"/>
            <a:ext cx="8763000" cy="6426200"/>
          </a:xfrm>
          <a:prstGeom prst="rect">
            <a:avLst/>
          </a:prstGeom>
        </p:spPr>
        <p:txBody>
          <a:bodyPr anchor="ctr">
            <a:spAutoFit/>
          </a:bodyPr>
          <a:lstStyle/>
          <a:p>
            <a:pPr>
              <a:buFontTx/>
              <a:buNone/>
              <a:defRPr/>
            </a:pPr>
            <a:r>
              <a:rPr lang="en-US" sz="1400" kern="0" dirty="0">
                <a:solidFill>
                  <a:srgbClr val="000000"/>
                </a:solidFill>
                <a:latin typeface="Times New Roman"/>
                <a:ea typeface="+mj-ea"/>
                <a:cs typeface="+mj-cs"/>
              </a:rPr>
              <a:t>Ruling 2     </a:t>
            </a:r>
            <a:endParaRPr lang="en-US" sz="1400" dirty="0"/>
          </a:p>
          <a:p>
            <a:pPr>
              <a:defRPr/>
            </a:pPr>
            <a:r>
              <a:rPr lang="en-US" sz="1400" dirty="0"/>
              <a:t/>
            </a:r>
            <a:br>
              <a:rPr lang="en-US" sz="1400" dirty="0"/>
            </a:br>
            <a:r>
              <a:rPr lang="en-US" sz="1400" dirty="0"/>
              <a:t>The Blessing for Returning to True Father’s Authority</a:t>
            </a:r>
          </a:p>
          <a:p>
            <a:pPr>
              <a:defRPr/>
            </a:pPr>
            <a:r>
              <a:rPr lang="en-US" sz="1400" dirty="0"/>
              <a:t/>
            </a:r>
            <a:br>
              <a:rPr lang="en-US" sz="1400" dirty="0"/>
            </a:br>
            <a:r>
              <a:rPr lang="en-US" sz="1400" dirty="0"/>
              <a:t>The 2nd King of </a:t>
            </a:r>
            <a:r>
              <a:rPr lang="en-US" sz="1400" dirty="0" err="1"/>
              <a:t>Cheon</a:t>
            </a:r>
            <a:r>
              <a:rPr lang="en-US" sz="1400" dirty="0"/>
              <a:t> Il </a:t>
            </a:r>
            <a:r>
              <a:rPr lang="en-US" sz="1400" dirty="0" err="1"/>
              <a:t>Guk</a:t>
            </a:r>
            <a:r>
              <a:rPr lang="en-US" sz="1400" dirty="0"/>
              <a:t> has clearly explained that Han mother left her position as True Mother after True Father’s </a:t>
            </a:r>
            <a:r>
              <a:rPr lang="en-US" sz="1400" dirty="0" err="1"/>
              <a:t>Seonghwa</a:t>
            </a:r>
            <a:r>
              <a:rPr lang="en-US" sz="1400" dirty="0"/>
              <a:t> (ascension). All decisions she has made after September 3, 2012, are not valid. </a:t>
            </a:r>
            <a:br>
              <a:rPr lang="en-US" sz="1400" dirty="0"/>
            </a:br>
            <a:r>
              <a:rPr lang="en-US" sz="1400" dirty="0"/>
              <a:t/>
            </a:r>
            <a:br>
              <a:rPr lang="en-US" sz="1400" dirty="0"/>
            </a:br>
            <a:r>
              <a:rPr lang="en-US" sz="1400" dirty="0"/>
              <a:t>The “Foundation Day” held in February 2013 centering on Han </a:t>
            </a:r>
            <a:r>
              <a:rPr lang="en-US" sz="1400" dirty="0" err="1"/>
              <a:t>Hak</a:t>
            </a:r>
            <a:r>
              <a:rPr lang="en-US" sz="1400" dirty="0"/>
              <a:t> </a:t>
            </a:r>
            <a:r>
              <a:rPr lang="en-US" sz="1400" dirty="0" err="1"/>
              <a:t>Ja</a:t>
            </a:r>
            <a:r>
              <a:rPr lang="en-US" sz="1400" dirty="0"/>
              <a:t> was a false “Foundation Day.” Those who drank the “Holy Wine” given out by FFWPU or participated in this ceremony in February 2013 lost their Blessing status to Satan. These families need to go through the change of blood lineage process again. This means to receive the true Holy Wine, participate in a Holy Blessing Ceremony conducted under True Father’s authority, do the indemnity Stick Ceremony, go through the 40 day period of separation and conduct the 3-Day Ceremony. </a:t>
            </a:r>
            <a:br>
              <a:rPr lang="en-US" sz="1400" dirty="0"/>
            </a:br>
            <a:r>
              <a:rPr lang="en-US" sz="1400" dirty="0"/>
              <a:t/>
            </a:r>
            <a:br>
              <a:rPr lang="en-US" sz="1400" dirty="0"/>
            </a:br>
            <a:r>
              <a:rPr lang="en-US" sz="1400" dirty="0"/>
              <a:t>The same applies to people who participated in FFWPU “blessings” after February 2013. </a:t>
            </a:r>
            <a:br>
              <a:rPr lang="en-US" sz="1400" dirty="0"/>
            </a:br>
            <a:r>
              <a:rPr lang="en-US" sz="1400" dirty="0"/>
              <a:t/>
            </a:r>
            <a:br>
              <a:rPr lang="en-US" sz="1400" dirty="0"/>
            </a:br>
            <a:r>
              <a:rPr lang="en-US" sz="1400" dirty="0"/>
              <a:t>In order to return to True Father’s Authority, one must be blessed using the instruction given on the April 21, 2015 Blessing. </a:t>
            </a:r>
            <a:br>
              <a:rPr lang="en-US" sz="1400" dirty="0"/>
            </a:br>
            <a:r>
              <a:rPr lang="en-US" sz="1400" dirty="0"/>
              <a:t/>
            </a:r>
            <a:br>
              <a:rPr lang="en-US" sz="1400" dirty="0"/>
            </a:br>
            <a:r>
              <a:rPr lang="en-US" sz="1400" dirty="0"/>
              <a:t>If there is an error committed during 40 day separation or 3-Day Ceremony, a continental coordinator of Unification Sanctuary can decide the condition to restore such failure.</a:t>
            </a:r>
          </a:p>
          <a:p>
            <a:pPr>
              <a:buFontTx/>
              <a:buNone/>
              <a:defRPr/>
            </a:pPr>
            <a:endParaRPr lang="en-US" sz="1400" dirty="0"/>
          </a:p>
          <a:p>
            <a:pPr>
              <a:buFontTx/>
              <a:buNone/>
              <a:defRPr/>
            </a:pPr>
            <a:r>
              <a:rPr lang="en-US" sz="1400" dirty="0"/>
              <a:t>WHO IS 1</a:t>
            </a:r>
            <a:r>
              <a:rPr lang="en-US" sz="1400" baseline="30000" dirty="0"/>
              <a:t>ST</a:t>
            </a:r>
            <a:r>
              <a:rPr lang="en-US" sz="1400" dirty="0"/>
              <a:t> GEN AND WHO IS 2</a:t>
            </a:r>
            <a:r>
              <a:rPr lang="en-US" sz="1400" baseline="30000" dirty="0"/>
              <a:t>ND</a:t>
            </a:r>
            <a:r>
              <a:rPr lang="en-US" sz="1400" dirty="0"/>
              <a:t> GEN.</a:t>
            </a:r>
          </a:p>
          <a:p>
            <a:pPr>
              <a:buFontTx/>
              <a:buNone/>
              <a:defRPr/>
            </a:pPr>
            <a:r>
              <a:rPr lang="en-US" sz="1400" dirty="0"/>
              <a:t>( The  2</a:t>
            </a:r>
            <a:r>
              <a:rPr lang="en-US" sz="1400" baseline="30000" dirty="0"/>
              <a:t>nd</a:t>
            </a:r>
            <a:r>
              <a:rPr lang="en-US" sz="1400" dirty="0"/>
              <a:t> gen who took  holy wine from Han mother and did not receive Holy Wine from 2</a:t>
            </a:r>
            <a:r>
              <a:rPr lang="en-US" sz="1400" baseline="30000" dirty="0"/>
              <a:t>nd</a:t>
            </a:r>
            <a:r>
              <a:rPr lang="en-US" sz="1400" dirty="0"/>
              <a:t> King before Feb 13</a:t>
            </a:r>
            <a:r>
              <a:rPr lang="en-US" sz="1400" baseline="30000" dirty="0"/>
              <a:t>th</a:t>
            </a:r>
            <a:r>
              <a:rPr lang="en-US" sz="1400" dirty="0"/>
              <a:t> 2016 are now 1</a:t>
            </a:r>
            <a:r>
              <a:rPr lang="en-US" sz="1400" baseline="30000" dirty="0"/>
              <a:t>st</a:t>
            </a:r>
            <a:r>
              <a:rPr lang="en-US" sz="1400" dirty="0"/>
              <a:t> gen. If they stayed pure they can be Blessed to Sanctuary 2</a:t>
            </a:r>
            <a:r>
              <a:rPr lang="en-US" sz="1400" baseline="30000" dirty="0"/>
              <a:t>nd</a:t>
            </a:r>
            <a:r>
              <a:rPr lang="en-US" sz="1400" dirty="0"/>
              <a:t> gen and regain 2</a:t>
            </a:r>
            <a:r>
              <a:rPr lang="en-US" sz="1400" baseline="30000" dirty="0"/>
              <a:t>nd</a:t>
            </a:r>
            <a:r>
              <a:rPr lang="en-US" sz="1400" dirty="0"/>
              <a:t> gen status as a couple.</a:t>
            </a:r>
          </a:p>
          <a:p>
            <a:pPr>
              <a:buFontTx/>
              <a:buNone/>
              <a:defRPr/>
            </a:pPr>
            <a:r>
              <a:rPr lang="en-US" sz="1400" dirty="0"/>
              <a:t>2</a:t>
            </a:r>
            <a:r>
              <a:rPr lang="en-US" sz="1400" baseline="30000" dirty="0"/>
              <a:t>nd</a:t>
            </a:r>
            <a:r>
              <a:rPr lang="en-US" sz="1400" dirty="0"/>
              <a:t> gen who fell became 1</a:t>
            </a:r>
            <a:r>
              <a:rPr lang="en-US" sz="1400" baseline="30000" dirty="0"/>
              <a:t>st</a:t>
            </a:r>
            <a:r>
              <a:rPr lang="en-US" sz="1400" dirty="0"/>
              <a:t>  and stay </a:t>
            </a:r>
            <a:r>
              <a:rPr lang="en-US" sz="1400"/>
              <a:t>1</a:t>
            </a:r>
            <a:r>
              <a:rPr lang="en-US" sz="1400" baseline="30000"/>
              <a:t>st</a:t>
            </a:r>
            <a:r>
              <a:rPr lang="en-US" sz="1400"/>
              <a:t> gen.</a:t>
            </a:r>
            <a:endParaRPr lang="en-US" sz="1400" dirty="0"/>
          </a:p>
          <a:p>
            <a:pPr>
              <a:buFontTx/>
              <a:buNone/>
              <a:defRPr/>
            </a:pPr>
            <a:r>
              <a:rPr lang="en-US" sz="1400" dirty="0"/>
              <a:t>They can still be Blessed as a 1</a:t>
            </a:r>
            <a:r>
              <a:rPr lang="en-US" sz="1400" baseline="30000" dirty="0"/>
              <a:t>st</a:t>
            </a:r>
            <a:r>
              <a:rPr lang="en-US" sz="1400" dirty="0"/>
              <a:t> gen couple and then go through  Holy Wine </a:t>
            </a:r>
            <a:r>
              <a:rPr lang="en-US" sz="1400" dirty="0" err="1"/>
              <a:t>Ceremony,,Holy</a:t>
            </a:r>
            <a:r>
              <a:rPr lang="en-US" sz="1400" dirty="0"/>
              <a:t> Blessing, Indemnity stick, 40 Day separation and 3 day ceremony and  continue  God’s lineage. Comment by </a:t>
            </a:r>
            <a:r>
              <a:rPr lang="en-US" sz="1400" dirty="0" err="1"/>
              <a:t>Dorit</a:t>
            </a:r>
            <a:r>
              <a:rPr lang="en-US" sz="1400" dirty="0"/>
              <a:t> Smith)</a:t>
            </a:r>
          </a:p>
          <a:p>
            <a:pPr>
              <a:buFontTx/>
              <a:buNone/>
              <a:defRPr/>
            </a:pP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219200" y="533400"/>
            <a:ext cx="70104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r>
              <a:rPr lang="en-US" altLang="en-US">
                <a:solidFill>
                  <a:srgbClr val="000000"/>
                </a:solidFill>
                <a:latin typeface="CrimsonText-Semibold"/>
              </a:rPr>
              <a:t>Ruling 8</a:t>
            </a:r>
          </a:p>
          <a:p>
            <a:pPr algn="ctr" eaLnBrk="1" hangingPunct="1"/>
            <a:r>
              <a:rPr lang="en-US" altLang="en-US"/>
              <a:t/>
            </a:r>
            <a:br>
              <a:rPr lang="en-US" altLang="en-US"/>
            </a:br>
            <a:r>
              <a:rPr lang="en-US" altLang="en-US">
                <a:solidFill>
                  <a:srgbClr val="000000"/>
                </a:solidFill>
                <a:latin typeface="CrimsonText-Bold"/>
              </a:rPr>
              <a:t>What Constitutes a Fall?</a:t>
            </a:r>
          </a:p>
          <a:p>
            <a:pPr eaLnBrk="1" hangingPunct="1"/>
            <a:r>
              <a:rPr lang="en-US" altLang="en-US"/>
              <a:t/>
            </a:r>
            <a:br>
              <a:rPr lang="en-US" altLang="en-US"/>
            </a:br>
            <a:r>
              <a:rPr lang="en-US" altLang="en-US" sz="1800">
                <a:solidFill>
                  <a:srgbClr val="000000"/>
                </a:solidFill>
                <a:latin typeface="CrimsonText-Roman"/>
              </a:rPr>
              <a:t>Any sex outside a Blessed marriage is not ordained by God. Sex is determined as willful touching of another’s sexual organs, vaginal intercourse, anal, oral or otherwise even through clothing. This includes any and all forms of homosexual or lesbian sexual activity, Artificially Intelligent substitutes for humans, animals and any genetically modified biological living organisms. These constitute the Fall. Accidental touching, a medical examination and victims of sexual assault or rape are not the Fall. </a:t>
            </a:r>
            <a:br>
              <a:rPr lang="en-US" altLang="en-US" sz="1800">
                <a:solidFill>
                  <a:srgbClr val="000000"/>
                </a:solidFill>
                <a:latin typeface="CrimsonText-Roman"/>
              </a:rPr>
            </a:br>
            <a:r>
              <a:rPr lang="en-US" altLang="en-US" sz="1800">
                <a:solidFill>
                  <a:srgbClr val="000000"/>
                </a:solidFill>
                <a:latin typeface="CrimsonText-Roman"/>
              </a:rPr>
              <a:t/>
            </a:r>
            <a:br>
              <a:rPr lang="en-US" altLang="en-US" sz="1800">
                <a:solidFill>
                  <a:srgbClr val="000000"/>
                </a:solidFill>
                <a:latin typeface="CrimsonText-Roman"/>
              </a:rPr>
            </a:br>
            <a:r>
              <a:rPr lang="en-US" altLang="en-US" sz="1800">
                <a:solidFill>
                  <a:srgbClr val="000000"/>
                </a:solidFill>
                <a:latin typeface="CrimsonText-Roman"/>
              </a:rPr>
              <a:t>A second generation person who engages in any of these behaviors becomes a first generation person and needs to Take Holy Wine, Attend the Blessing. Do indemnity stick Ceremony. Do a 40 day separation condition and  the 3-Day Ceremony. This Blessing must be done according to Unification Sanctuary standard. </a:t>
            </a:r>
            <a:r>
              <a:rPr lang="en-US" altLang="en-US">
                <a:solidFill>
                  <a:srgbClr val="000000"/>
                </a:solidFill>
                <a:latin typeface="CrimsonText-Roman"/>
              </a:rPr>
              <a:t/>
            </a:r>
            <a:br>
              <a:rPr lang="en-US" altLang="en-US">
                <a:solidFill>
                  <a:srgbClr val="000000"/>
                </a:solidFill>
                <a:latin typeface="CrimsonText-Roman"/>
              </a:rPr>
            </a:br>
            <a:endParaRPr lang="en-US" altLang="en-US">
              <a:solidFill>
                <a:srgbClr val="000000"/>
              </a:solidFill>
              <a:latin typeface="CrimsonText-Roman"/>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pPr marL="0" indent="0">
              <a:buFontTx/>
              <a:buNone/>
            </a:pPr>
            <a:r>
              <a:rPr lang="en-US" altLang="en-US" smtClean="0"/>
              <a:t>  </a:t>
            </a:r>
          </a:p>
        </p:txBody>
      </p:sp>
      <p:sp>
        <p:nvSpPr>
          <p:cNvPr id="15363" name="Title 1"/>
          <p:cNvSpPr>
            <a:spLocks noGrp="1"/>
          </p:cNvSpPr>
          <p:nvPr>
            <p:ph type="title"/>
          </p:nvPr>
        </p:nvSpPr>
        <p:spPr>
          <a:xfrm>
            <a:off x="685800" y="609600"/>
            <a:ext cx="7772400" cy="762000"/>
          </a:xfrm>
        </p:spPr>
        <p:txBody>
          <a:bodyPr/>
          <a:lstStyle/>
          <a:p>
            <a:r>
              <a:rPr lang="en-US" altLang="en-US" smtClean="0"/>
              <a:t>True Father’s secret to CIG Interracial International Blessings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Heavenly Father’s Gift to us.</a:t>
            </a:r>
          </a:p>
        </p:txBody>
      </p:sp>
      <p:sp>
        <p:nvSpPr>
          <p:cNvPr id="16387" name="Content Placeholder 2"/>
          <p:cNvSpPr>
            <a:spLocks noGrp="1"/>
          </p:cNvSpPr>
          <p:nvPr>
            <p:ph idx="1"/>
          </p:nvPr>
        </p:nvSpPr>
        <p:spPr/>
        <p:txBody>
          <a:bodyPr/>
          <a:lstStyle/>
          <a:p>
            <a:r>
              <a:rPr lang="en-US" altLang="en-US" smtClean="0"/>
              <a:t>Our Spouse and Children are gifts from Heavenly Father to each of us.</a:t>
            </a:r>
          </a:p>
          <a:p>
            <a:r>
              <a:rPr lang="en-US" altLang="en-US" smtClean="0"/>
              <a:t>Heavenly Father has prepared a match for each candidate. We just have to find  the match and try to see each other from God’s point of View. God gave the Matching responsibility to the Parents.</a:t>
            </a:r>
          </a:p>
          <a:p>
            <a:r>
              <a:rPr lang="en-US" altLang="en-US" smtClean="0"/>
              <a:t>Our Blessing is Heavenly Father’s Blessing.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Let God be your Guide.</a:t>
            </a:r>
            <a:br>
              <a:rPr lang="en-US" altLang="en-US" smtClean="0"/>
            </a:br>
            <a:r>
              <a:rPr lang="en-US" altLang="en-US" smtClean="0"/>
              <a:t>The End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z="3600" smtClean="0"/>
              <a:t>‘Love and Respect; by Dr Emmerson Eggerichs</a:t>
            </a:r>
          </a:p>
        </p:txBody>
      </p:sp>
      <p:sp>
        <p:nvSpPr>
          <p:cNvPr id="18435" name="Rectangle 3"/>
          <p:cNvSpPr>
            <a:spLocks noGrp="1" noChangeArrowheads="1"/>
          </p:cNvSpPr>
          <p:nvPr>
            <p:ph type="body" idx="1"/>
          </p:nvPr>
        </p:nvSpPr>
        <p:spPr/>
        <p:txBody>
          <a:bodyPr/>
          <a:lstStyle/>
          <a:p>
            <a:pPr eaLnBrk="1" hangingPunct="1"/>
            <a:r>
              <a:rPr lang="en-US" altLang="en-US" smtClean="0"/>
              <a:t>Ephesian 5:33 : ‘However each one of you also must love his wife as he loves himself and the wife must respect her husband.’</a:t>
            </a:r>
          </a:p>
          <a:p>
            <a:pPr eaLnBrk="1" hangingPunct="1"/>
            <a:r>
              <a:rPr lang="en-US" altLang="en-US" smtClean="0"/>
              <a:t>Read  Eph 5: 21-33 </a:t>
            </a:r>
          </a:p>
          <a:p>
            <a:pPr eaLnBrk="1" hangingPunct="1">
              <a:buFontTx/>
              <a:buNone/>
            </a:pPr>
            <a:endParaRPr lang="en-US" altLang="en-US" smtClean="0"/>
          </a:p>
          <a:p>
            <a:pPr eaLnBrk="1" hangingPunct="1"/>
            <a:endParaRPr lang="en-US" altLang="en-US" smtClean="0"/>
          </a:p>
          <a:p>
            <a:pPr eaLnBrk="1" hangingPunct="1"/>
            <a:endParaRPr lang="en-US" altLang="en-US" smtClean="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343400"/>
            <a:ext cx="2097088"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457200"/>
            <a:ext cx="7772400" cy="1143000"/>
          </a:xfrm>
        </p:spPr>
        <p:txBody>
          <a:bodyPr/>
          <a:lstStyle/>
          <a:p>
            <a:pPr eaLnBrk="1" hangingPunct="1"/>
            <a:r>
              <a:rPr lang="en-US" altLang="en-US" sz="4000" smtClean="0"/>
              <a:t>Wife’s Love and Husband’s respect need.( Dr. Emmerson Eggerichs)</a:t>
            </a:r>
          </a:p>
        </p:txBody>
      </p:sp>
      <p:sp>
        <p:nvSpPr>
          <p:cNvPr id="19459" name="Rectangle 3"/>
          <p:cNvSpPr>
            <a:spLocks noGrp="1" noChangeArrowheads="1"/>
          </p:cNvSpPr>
          <p:nvPr>
            <p:ph type="body" sz="half" idx="1"/>
          </p:nvPr>
        </p:nvSpPr>
        <p:spPr>
          <a:xfrm>
            <a:off x="609600" y="1989138"/>
            <a:ext cx="4298950" cy="4360862"/>
          </a:xfrm>
        </p:spPr>
        <p:txBody>
          <a:bodyPr/>
          <a:lstStyle/>
          <a:p>
            <a:pPr eaLnBrk="1" hangingPunct="1">
              <a:buFontTx/>
              <a:buNone/>
            </a:pPr>
            <a:r>
              <a:rPr lang="en-US" altLang="en-US" sz="2000" smtClean="0"/>
              <a:t>COUPLE- How to spell LOVE to Your Wife</a:t>
            </a:r>
          </a:p>
          <a:p>
            <a:pPr eaLnBrk="1" hangingPunct="1">
              <a:buFontTx/>
              <a:buNone/>
            </a:pPr>
            <a:r>
              <a:rPr lang="en-US" altLang="en-US" sz="1800" smtClean="0"/>
              <a:t>Closeness- She Wants You to be Close.</a:t>
            </a:r>
          </a:p>
          <a:p>
            <a:pPr eaLnBrk="1" hangingPunct="1">
              <a:buFontTx/>
              <a:buNone/>
            </a:pPr>
            <a:r>
              <a:rPr lang="en-US" altLang="en-US" sz="1800" smtClean="0"/>
              <a:t>Openness- She Wants You to Open up to Her.</a:t>
            </a:r>
          </a:p>
          <a:p>
            <a:pPr eaLnBrk="1" hangingPunct="1">
              <a:buFontTx/>
              <a:buNone/>
            </a:pPr>
            <a:r>
              <a:rPr lang="en-US" altLang="en-US" sz="1800" smtClean="0"/>
              <a:t>Understanding-Don’t Try to Fix Her. Listen to Her</a:t>
            </a:r>
          </a:p>
          <a:p>
            <a:pPr eaLnBrk="1" hangingPunct="1">
              <a:buFontTx/>
              <a:buNone/>
            </a:pPr>
            <a:r>
              <a:rPr lang="en-US" altLang="en-US" sz="1800" smtClean="0"/>
              <a:t>Peacemaking- She Wants You To say. I’m Sorry</a:t>
            </a:r>
          </a:p>
          <a:p>
            <a:pPr eaLnBrk="1" hangingPunct="1">
              <a:buFontTx/>
              <a:buNone/>
            </a:pPr>
            <a:r>
              <a:rPr lang="en-US" altLang="en-US" sz="1800" smtClean="0"/>
              <a:t>Loyalty-She Needs to Know You’re Committed</a:t>
            </a:r>
          </a:p>
          <a:p>
            <a:pPr eaLnBrk="1" hangingPunct="1">
              <a:buFontTx/>
              <a:buNone/>
            </a:pPr>
            <a:r>
              <a:rPr lang="en-US" altLang="en-US" sz="1800" smtClean="0"/>
              <a:t>Esteem- She Wants You to Honor and Cherish her.</a:t>
            </a:r>
          </a:p>
        </p:txBody>
      </p:sp>
      <p:sp>
        <p:nvSpPr>
          <p:cNvPr id="19460" name="Rectangle 4"/>
          <p:cNvSpPr>
            <a:spLocks noGrp="1" noChangeArrowheads="1"/>
          </p:cNvSpPr>
          <p:nvPr>
            <p:ph type="body" sz="half" idx="2"/>
          </p:nvPr>
        </p:nvSpPr>
        <p:spPr/>
        <p:txBody>
          <a:bodyPr/>
          <a:lstStyle/>
          <a:p>
            <a:pPr eaLnBrk="1" hangingPunct="1">
              <a:lnSpc>
                <a:spcPct val="90000"/>
              </a:lnSpc>
            </a:pPr>
            <a:r>
              <a:rPr lang="en-US" altLang="en-US" sz="2000" smtClean="0"/>
              <a:t>CHAIRS- How to spell RESPECT to Your  Husband</a:t>
            </a:r>
            <a:r>
              <a:rPr lang="en-US" altLang="en-US" sz="1800" smtClean="0"/>
              <a:t>             Conquest- Appreciate His Desire to Work and Achieve.</a:t>
            </a:r>
          </a:p>
          <a:p>
            <a:pPr eaLnBrk="1" hangingPunct="1">
              <a:lnSpc>
                <a:spcPct val="90000"/>
              </a:lnSpc>
            </a:pPr>
            <a:r>
              <a:rPr lang="en-US" altLang="en-US" sz="1800" smtClean="0"/>
              <a:t>Hierarchy- Appreciate His Desire to Protect and Provide.</a:t>
            </a:r>
          </a:p>
          <a:p>
            <a:pPr eaLnBrk="1" hangingPunct="1">
              <a:lnSpc>
                <a:spcPct val="90000"/>
              </a:lnSpc>
            </a:pPr>
            <a:r>
              <a:rPr lang="en-US" altLang="en-US" sz="1800" smtClean="0"/>
              <a:t>Authority- Appreciate His Desire to Serve and to Lead</a:t>
            </a:r>
          </a:p>
          <a:p>
            <a:pPr eaLnBrk="1" hangingPunct="1">
              <a:lnSpc>
                <a:spcPct val="90000"/>
              </a:lnSpc>
            </a:pPr>
            <a:r>
              <a:rPr lang="en-US" altLang="en-US" sz="1800" smtClean="0"/>
              <a:t>Insight- Appreciate His Desire to Analyze and Counsel</a:t>
            </a:r>
          </a:p>
          <a:p>
            <a:pPr eaLnBrk="1" hangingPunct="1">
              <a:lnSpc>
                <a:spcPct val="90000"/>
              </a:lnSpc>
            </a:pPr>
            <a:r>
              <a:rPr lang="en-US" altLang="en-US" sz="1800" smtClean="0"/>
              <a:t>Relationship-Appreciate His Desire for Shoulder to Shoulder Friendship.</a:t>
            </a:r>
          </a:p>
          <a:p>
            <a:pPr eaLnBrk="1" hangingPunct="1">
              <a:lnSpc>
                <a:spcPct val="90000"/>
              </a:lnSpc>
            </a:pPr>
            <a:r>
              <a:rPr lang="en-US" altLang="en-US" sz="1800" smtClean="0"/>
              <a:t>Sexuality- Appreciate His Desire for Sexual Intimacy.</a:t>
            </a:r>
          </a:p>
          <a:p>
            <a:pPr eaLnBrk="1" hangingPunct="1">
              <a:lnSpc>
                <a:spcPct val="90000"/>
              </a:lnSpc>
            </a:pPr>
            <a:endParaRPr lang="en-US" altLang="en-US" sz="1800" smtClean="0"/>
          </a:p>
          <a:p>
            <a:pPr eaLnBrk="1" hangingPunct="1">
              <a:lnSpc>
                <a:spcPct val="90000"/>
              </a:lnSpc>
            </a:pPr>
            <a:endParaRPr lang="en-US" altLang="en-US" sz="1800" smtClean="0"/>
          </a:p>
        </p:txBody>
      </p:sp>
      <p:sp>
        <p:nvSpPr>
          <p:cNvPr id="19461" name="Rectangle 5"/>
          <p:cNvSpPr>
            <a:spLocks noChangeArrowheads="1"/>
          </p:cNvSpPr>
          <p:nvPr/>
        </p:nvSpPr>
        <p:spPr bwMode="auto">
          <a:xfrm flipH="1">
            <a:off x="5278438" y="1900238"/>
            <a:ext cx="588962"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endParaRPr lang="en-US" altLang="en-US" sz="18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685800"/>
            <a:ext cx="7772400" cy="1143000"/>
          </a:xfrm>
        </p:spPr>
        <p:txBody>
          <a:bodyPr/>
          <a:lstStyle/>
          <a:p>
            <a:pPr eaLnBrk="1" hangingPunct="1"/>
            <a:r>
              <a:rPr lang="en-US" altLang="en-US" sz="3600" smtClean="0"/>
              <a:t>Relationship skills </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sz="1600" b="1" smtClean="0"/>
              <a:t>A.Showing Understanding:</a:t>
            </a:r>
          </a:p>
          <a:p>
            <a:pPr eaLnBrk="1" hangingPunct="1">
              <a:lnSpc>
                <a:spcPct val="90000"/>
              </a:lnSpc>
            </a:pPr>
            <a:r>
              <a:rPr lang="en-US" altLang="en-US" sz="1400" smtClean="0"/>
              <a:t>James 1:19:…..let every man be swift to hear, slow to speak, slow to wrath.KJV</a:t>
            </a:r>
          </a:p>
          <a:p>
            <a:pPr eaLnBrk="1" hangingPunct="1">
              <a:lnSpc>
                <a:spcPct val="90000"/>
              </a:lnSpc>
            </a:pPr>
            <a:r>
              <a:rPr lang="en-US" altLang="en-US" sz="1400" smtClean="0"/>
              <a:t>1. Listen in a way that shows strong interest.</a:t>
            </a:r>
          </a:p>
          <a:p>
            <a:pPr eaLnBrk="1" hangingPunct="1">
              <a:lnSpc>
                <a:spcPct val="90000"/>
              </a:lnSpc>
            </a:pPr>
            <a:r>
              <a:rPr lang="en-US" altLang="en-US" sz="1400" smtClean="0"/>
              <a:t>2.Become your partner. Put yourself in their shoes.</a:t>
            </a:r>
          </a:p>
          <a:p>
            <a:pPr eaLnBrk="1" hangingPunct="1">
              <a:lnSpc>
                <a:spcPct val="90000"/>
              </a:lnSpc>
            </a:pPr>
            <a:r>
              <a:rPr lang="en-US" altLang="en-US" sz="1400" smtClean="0"/>
              <a:t>3. Name back what you heard them say like thoughts, feelings,concerns and desires.</a:t>
            </a:r>
          </a:p>
          <a:p>
            <a:pPr eaLnBrk="1" hangingPunct="1">
              <a:lnSpc>
                <a:spcPct val="90000"/>
              </a:lnSpc>
            </a:pPr>
            <a:r>
              <a:rPr lang="en-US" altLang="en-US" sz="1400" smtClean="0"/>
              <a:t>4. Accept and make corrections graciously.</a:t>
            </a:r>
          </a:p>
          <a:p>
            <a:pPr eaLnBrk="1" hangingPunct="1">
              <a:lnSpc>
                <a:spcPct val="90000"/>
              </a:lnSpc>
            </a:pPr>
            <a:r>
              <a:rPr lang="en-US" altLang="en-US" sz="1600" b="1" smtClean="0"/>
              <a:t>B. Expression Skill:</a:t>
            </a:r>
          </a:p>
          <a:p>
            <a:pPr eaLnBrk="1" hangingPunct="1">
              <a:lnSpc>
                <a:spcPct val="90000"/>
              </a:lnSpc>
            </a:pPr>
            <a:r>
              <a:rPr lang="en-US" altLang="en-US" sz="1400" smtClean="0"/>
              <a:t>Ephesian 4:29,31-32 : Let no corrupt communication proceed out of your mouth, but that which is good to the use of edifying, that it may minister grace unto the hearers……..</a:t>
            </a:r>
          </a:p>
          <a:p>
            <a:pPr eaLnBrk="1" hangingPunct="1">
              <a:lnSpc>
                <a:spcPct val="90000"/>
              </a:lnSpc>
            </a:pPr>
            <a:r>
              <a:rPr lang="en-US" altLang="en-US" sz="1400" smtClean="0"/>
              <a:t>1.Think before you speak.</a:t>
            </a:r>
          </a:p>
          <a:p>
            <a:pPr eaLnBrk="1" hangingPunct="1">
              <a:lnSpc>
                <a:spcPct val="90000"/>
              </a:lnSpc>
            </a:pPr>
            <a:r>
              <a:rPr lang="en-US" altLang="en-US" sz="1400" smtClean="0"/>
              <a:t>2. Start by remembering what is good.</a:t>
            </a:r>
          </a:p>
          <a:p>
            <a:pPr eaLnBrk="1" hangingPunct="1">
              <a:lnSpc>
                <a:spcPct val="90000"/>
              </a:lnSpc>
            </a:pPr>
            <a:r>
              <a:rPr lang="en-US" altLang="en-US" sz="1400" smtClean="0"/>
              <a:t>3. Speak from your point of view.</a:t>
            </a:r>
          </a:p>
          <a:p>
            <a:pPr eaLnBrk="1" hangingPunct="1">
              <a:lnSpc>
                <a:spcPct val="90000"/>
              </a:lnSpc>
            </a:pPr>
            <a:r>
              <a:rPr lang="en-US" altLang="en-US" sz="1400" smtClean="0"/>
              <a:t>4.Talk about your feeling and all that is important to you.</a:t>
            </a:r>
          </a:p>
          <a:p>
            <a:pPr eaLnBrk="1" hangingPunct="1">
              <a:lnSpc>
                <a:spcPct val="90000"/>
              </a:lnSpc>
            </a:pPr>
            <a:r>
              <a:rPr lang="en-US" altLang="en-US" sz="1400" smtClean="0"/>
              <a:t>5. Ask for what you want be specific.</a:t>
            </a:r>
          </a:p>
          <a:p>
            <a:pPr eaLnBrk="1" hangingPunct="1">
              <a:lnSpc>
                <a:spcPct val="90000"/>
              </a:lnSpc>
            </a:pPr>
            <a:r>
              <a:rPr lang="en-US" altLang="en-US" sz="1400" smtClean="0"/>
              <a:t>6. Avoid trigger words like always, never and name calling</a:t>
            </a:r>
            <a:endParaRPr lang="en-US" altLang="en-US" sz="1800" smtClean="0"/>
          </a:p>
          <a:p>
            <a:pPr eaLnBrk="1" hangingPunct="1">
              <a:lnSpc>
                <a:spcPct val="90000"/>
              </a:lnSpc>
            </a:pPr>
            <a:r>
              <a:rPr lang="en-US" altLang="en-US" sz="180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Pictures\True Pare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60000">
            <a:off x="1150937" y="-1250950"/>
            <a:ext cx="7042151" cy="94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Communication Skills</a:t>
            </a:r>
          </a:p>
        </p:txBody>
      </p:sp>
      <p:sp>
        <p:nvSpPr>
          <p:cNvPr id="21507" name="Rectangle 6"/>
          <p:cNvSpPr>
            <a:spLocks noGrp="1" noChangeArrowheads="1"/>
          </p:cNvSpPr>
          <p:nvPr>
            <p:ph type="body" idx="1"/>
          </p:nvPr>
        </p:nvSpPr>
        <p:spPr>
          <a:xfrm>
            <a:off x="762000" y="1828800"/>
            <a:ext cx="7772400" cy="4114800"/>
          </a:xfrm>
        </p:spPr>
        <p:txBody>
          <a:bodyPr/>
          <a:lstStyle/>
          <a:p>
            <a:pPr eaLnBrk="1" hangingPunct="1"/>
            <a:r>
              <a:rPr lang="en-US" altLang="en-US" sz="1600" smtClean="0"/>
              <a:t>C. Discussion skill</a:t>
            </a:r>
          </a:p>
          <a:p>
            <a:pPr eaLnBrk="1" hangingPunct="1"/>
            <a:endParaRPr lang="en-US" altLang="en-US" sz="1600" smtClean="0"/>
          </a:p>
        </p:txBody>
      </p:sp>
      <p:sp>
        <p:nvSpPr>
          <p:cNvPr id="21508" name="Rectangle 3"/>
          <p:cNvSpPr>
            <a:spLocks noChangeArrowheads="1"/>
          </p:cNvSpPr>
          <p:nvPr/>
        </p:nvSpPr>
        <p:spPr bwMode="auto">
          <a:xfrm>
            <a:off x="0" y="3109913"/>
            <a:ext cx="9144000" cy="1825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en-US" altLang="en-US" sz="1200" b="1">
                <a:solidFill>
                  <a:srgbClr val="A23021"/>
                </a:solidFill>
                <a:latin typeface="Verdana" panose="020B0604030504040204" pitchFamily="34" charset="0"/>
                <a:hlinkClick r:id="rId2" tooltip="James 1:5 KJV verse detail"/>
              </a:rPr>
              <a:t>5</a:t>
            </a:r>
            <a:endParaRPr lang="en-US" altLang="en-US" sz="3200"/>
          </a:p>
        </p:txBody>
      </p:sp>
      <p:sp>
        <p:nvSpPr>
          <p:cNvPr id="21509" name="Rectangle 4"/>
          <p:cNvSpPr>
            <a:spLocks noChangeArrowheads="1"/>
          </p:cNvSpPr>
          <p:nvPr/>
        </p:nvSpPr>
        <p:spPr bwMode="auto">
          <a:xfrm>
            <a:off x="0" y="3292475"/>
            <a:ext cx="9144000" cy="57943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endParaRPr lang="en-US" altLang="en-US" sz="3200"/>
          </a:p>
        </p:txBody>
      </p:sp>
      <p:sp>
        <p:nvSpPr>
          <p:cNvPr id="21510" name="Rectangle 5"/>
          <p:cNvSpPr>
            <a:spLocks noChangeArrowheads="1"/>
          </p:cNvSpPr>
          <p:nvPr/>
        </p:nvSpPr>
        <p:spPr bwMode="auto">
          <a:xfrm>
            <a:off x="0" y="3567113"/>
            <a:ext cx="9144000" cy="3651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1271" name="Rectangle 7"/>
          <p:cNvSpPr>
            <a:spLocks noChangeArrowheads="1"/>
          </p:cNvSpPr>
          <p:nvPr/>
        </p:nvSpPr>
        <p:spPr bwMode="auto">
          <a:xfrm>
            <a:off x="8382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buFontTx/>
              <a:buNone/>
              <a:defRPr/>
            </a:pPr>
            <a:r>
              <a:rPr lang="en-US" sz="1200" b="1" dirty="0">
                <a:solidFill>
                  <a:srgbClr val="A23021"/>
                </a:solidFill>
                <a:latin typeface="Verdana" pitchFamily="34" charset="0"/>
              </a:rPr>
              <a:t>Gal 5:14 </a:t>
            </a:r>
            <a:r>
              <a:rPr lang="en-US" sz="1200" dirty="0">
                <a:solidFill>
                  <a:srgbClr val="000000"/>
                </a:solidFill>
                <a:latin typeface="Verdana" pitchFamily="34" charset="0"/>
              </a:rPr>
              <a:t>For all the law is fulfilled in one word, </a:t>
            </a:r>
            <a:r>
              <a:rPr lang="en-US" sz="1200" i="1" dirty="0">
                <a:solidFill>
                  <a:srgbClr val="000000"/>
                </a:solidFill>
                <a:latin typeface="Verdana" pitchFamily="34" charset="0"/>
              </a:rPr>
              <a:t>even</a:t>
            </a:r>
            <a:r>
              <a:rPr lang="en-US" sz="1200" dirty="0">
                <a:solidFill>
                  <a:srgbClr val="000000"/>
                </a:solidFill>
                <a:latin typeface="Verdana" pitchFamily="34" charset="0"/>
              </a:rPr>
              <a:t> in this; Thou shalt love thy </a:t>
            </a:r>
            <a:r>
              <a:rPr lang="en-US" sz="1200" dirty="0" err="1">
                <a:solidFill>
                  <a:srgbClr val="000000"/>
                </a:solidFill>
                <a:latin typeface="Verdana" pitchFamily="34" charset="0"/>
              </a:rPr>
              <a:t>neighbour</a:t>
            </a:r>
            <a:r>
              <a:rPr lang="en-US" sz="1200" dirty="0">
                <a:solidFill>
                  <a:srgbClr val="000000"/>
                </a:solidFill>
                <a:latin typeface="Verdana" pitchFamily="34" charset="0"/>
              </a:rPr>
              <a:t> as thyself.</a:t>
            </a:r>
            <a:r>
              <a:rPr lang="en-US" sz="1200" dirty="0"/>
              <a:t>  KJV</a:t>
            </a:r>
          </a:p>
          <a:p>
            <a:pPr marL="342900" indent="-342900">
              <a:defRPr/>
            </a:pPr>
            <a:r>
              <a:rPr lang="en-US" sz="1400" dirty="0"/>
              <a:t>1. Agree with your partner on a time and place.</a:t>
            </a:r>
          </a:p>
          <a:p>
            <a:pPr marL="342900" indent="-342900">
              <a:defRPr/>
            </a:pPr>
            <a:r>
              <a:rPr lang="en-US" sz="1400" dirty="0"/>
              <a:t>2. One Partner start by expressing thoughts, feelings, concerns, desires.</a:t>
            </a:r>
          </a:p>
          <a:p>
            <a:pPr marL="342900" indent="-342900">
              <a:defRPr/>
            </a:pPr>
            <a:r>
              <a:rPr lang="en-US" sz="1400" dirty="0"/>
              <a:t>3.The other partner shows understanding.</a:t>
            </a:r>
          </a:p>
          <a:p>
            <a:pPr marL="342900" indent="-342900">
              <a:defRPr/>
            </a:pPr>
            <a:r>
              <a:rPr lang="en-US" sz="1400" dirty="0"/>
              <a:t>4. From time to time trade places as needed when understood or when want to express.</a:t>
            </a:r>
          </a:p>
          <a:p>
            <a:pPr marL="342900" indent="-342900">
              <a:buFontTx/>
              <a:buNone/>
              <a:defRPr/>
            </a:pPr>
            <a:r>
              <a:rPr lang="en-US" sz="1400" dirty="0"/>
              <a:t>     D. Problem Solving Skill.</a:t>
            </a:r>
          </a:p>
          <a:p>
            <a:pPr marL="342900" indent="-342900">
              <a:defRPr/>
            </a:pPr>
            <a:r>
              <a:rPr lang="en-US" sz="1200" dirty="0">
                <a:solidFill>
                  <a:srgbClr val="000000"/>
                </a:solidFill>
                <a:latin typeface="Verdana" pitchFamily="34" charset="0"/>
              </a:rPr>
              <a:t>James 1:5 If any of you lack wisdom, let him ask of God, that </a:t>
            </a:r>
            <a:r>
              <a:rPr lang="en-US" sz="1200" dirty="0" err="1">
                <a:solidFill>
                  <a:srgbClr val="000000"/>
                </a:solidFill>
                <a:latin typeface="Verdana" pitchFamily="34" charset="0"/>
              </a:rPr>
              <a:t>giveth</a:t>
            </a:r>
            <a:r>
              <a:rPr lang="en-US" sz="1200" dirty="0">
                <a:solidFill>
                  <a:srgbClr val="000000"/>
                </a:solidFill>
                <a:latin typeface="Verdana" pitchFamily="34" charset="0"/>
              </a:rPr>
              <a:t> to all men liberally and it shall be given to him.</a:t>
            </a:r>
          </a:p>
          <a:p>
            <a:pPr marL="342900" indent="-342900">
              <a:defRPr/>
            </a:pPr>
            <a:r>
              <a:rPr lang="en-US" sz="1200" dirty="0">
                <a:solidFill>
                  <a:srgbClr val="000000"/>
                </a:solidFill>
                <a:latin typeface="Verdana" pitchFamily="34" charset="0"/>
              </a:rPr>
              <a:t>1. Agree with your partner on a time and place.</a:t>
            </a:r>
          </a:p>
          <a:p>
            <a:pPr marL="342900" indent="-342900">
              <a:defRPr/>
            </a:pPr>
            <a:r>
              <a:rPr lang="en-US" sz="1200" dirty="0">
                <a:solidFill>
                  <a:srgbClr val="000000"/>
                </a:solidFill>
                <a:latin typeface="Verdana" pitchFamily="34" charset="0"/>
              </a:rPr>
              <a:t>2. If angry take a Time Out cool down first.</a:t>
            </a:r>
          </a:p>
          <a:p>
            <a:pPr marL="342900" indent="-342900">
              <a:defRPr/>
            </a:pPr>
            <a:r>
              <a:rPr lang="en-US" sz="1200" dirty="0">
                <a:solidFill>
                  <a:srgbClr val="000000"/>
                </a:solidFill>
                <a:latin typeface="Verdana" pitchFamily="34" charset="0"/>
              </a:rPr>
              <a:t>3. Show respect.</a:t>
            </a:r>
          </a:p>
          <a:p>
            <a:pPr marL="342900" indent="-342900">
              <a:defRPr/>
            </a:pPr>
            <a:r>
              <a:rPr lang="en-US" sz="1200" dirty="0">
                <a:solidFill>
                  <a:srgbClr val="000000"/>
                </a:solidFill>
                <a:latin typeface="Verdana" pitchFamily="34" charset="0"/>
              </a:rPr>
              <a:t>3. Go to God together find a </a:t>
            </a:r>
            <a:r>
              <a:rPr lang="en-US" sz="1200" dirty="0" err="1">
                <a:solidFill>
                  <a:srgbClr val="000000"/>
                </a:solidFill>
                <a:latin typeface="Verdana" pitchFamily="34" charset="0"/>
              </a:rPr>
              <a:t>Rhema</a:t>
            </a:r>
            <a:r>
              <a:rPr lang="en-US" sz="1200" dirty="0">
                <a:solidFill>
                  <a:srgbClr val="000000"/>
                </a:solidFill>
                <a:latin typeface="Verdana" pitchFamily="34" charset="0"/>
              </a:rPr>
              <a:t> in Bible, CSG or DP</a:t>
            </a:r>
          </a:p>
          <a:p>
            <a:pPr marL="342900" indent="-342900">
              <a:defRPr/>
            </a:pPr>
            <a:r>
              <a:rPr lang="en-US" sz="1200" dirty="0">
                <a:solidFill>
                  <a:srgbClr val="000000"/>
                </a:solidFill>
                <a:latin typeface="Verdana" pitchFamily="34" charset="0"/>
              </a:rPr>
              <a:t>4. Use Discussion skill above.</a:t>
            </a:r>
          </a:p>
          <a:p>
            <a:pPr marL="342900" indent="-342900">
              <a:defRPr/>
            </a:pPr>
            <a:r>
              <a:rPr lang="en-US" sz="1200" dirty="0">
                <a:solidFill>
                  <a:srgbClr val="000000"/>
                </a:solidFill>
                <a:latin typeface="Verdana" pitchFamily="34" charset="0"/>
              </a:rPr>
              <a:t>5. Pray together ask God’s guldens.</a:t>
            </a:r>
          </a:p>
          <a:p>
            <a:pPr marL="342900" indent="-342900">
              <a:defRPr/>
            </a:pPr>
            <a:endParaRPr lang="en-US" sz="3200" dirty="0"/>
          </a:p>
          <a:p>
            <a:pPr marL="342900" indent="-342900">
              <a:defRPr/>
            </a:pPr>
            <a:endParaRPr lang="en-US" sz="1400" dirty="0"/>
          </a:p>
        </p:txBody>
      </p:sp>
      <p:pic>
        <p:nvPicPr>
          <p:cNvPr id="215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343400"/>
            <a:ext cx="262096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“The 5 Love languages” by Gary Chapman.</a:t>
            </a:r>
          </a:p>
        </p:txBody>
      </p:sp>
      <p:sp>
        <p:nvSpPr>
          <p:cNvPr id="22531" name="Rectangle 3"/>
          <p:cNvSpPr>
            <a:spLocks noGrp="1" noChangeArrowheads="1"/>
          </p:cNvSpPr>
          <p:nvPr>
            <p:ph type="body" idx="1"/>
          </p:nvPr>
        </p:nvSpPr>
        <p:spPr/>
        <p:txBody>
          <a:bodyPr/>
          <a:lstStyle/>
          <a:p>
            <a:pPr eaLnBrk="1" hangingPunct="1"/>
            <a:r>
              <a:rPr lang="en-US" altLang="en-US" smtClean="0"/>
              <a:t>Questionnaire? Which one is your main one?</a:t>
            </a:r>
          </a:p>
          <a:p>
            <a:pPr eaLnBrk="1" hangingPunct="1"/>
            <a:r>
              <a:rPr lang="en-US" altLang="en-US" smtClean="0"/>
              <a:t>1. Words of affirmation</a:t>
            </a:r>
          </a:p>
          <a:p>
            <a:pPr eaLnBrk="1" hangingPunct="1"/>
            <a:r>
              <a:rPr lang="en-US" altLang="en-US" smtClean="0"/>
              <a:t>2. Quality Time</a:t>
            </a:r>
          </a:p>
          <a:p>
            <a:pPr eaLnBrk="1" hangingPunct="1"/>
            <a:r>
              <a:rPr lang="en-US" altLang="en-US" smtClean="0"/>
              <a:t>3. Receiving Gifts</a:t>
            </a:r>
          </a:p>
          <a:p>
            <a:pPr eaLnBrk="1" hangingPunct="1"/>
            <a:r>
              <a:rPr lang="en-US" altLang="en-US" smtClean="0"/>
              <a:t>4. Acts of Service </a:t>
            </a:r>
          </a:p>
          <a:p>
            <a:pPr eaLnBrk="1" hangingPunct="1"/>
            <a:r>
              <a:rPr lang="en-US" altLang="en-US" smtClean="0"/>
              <a:t>5. Physical Touch</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962400"/>
            <a:ext cx="295116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2800" smtClean="0"/>
              <a:t>“The</a:t>
            </a:r>
            <a:r>
              <a:rPr lang="en-US" altLang="en-US" smtClean="0"/>
              <a:t> </a:t>
            </a:r>
            <a:r>
              <a:rPr lang="en-US" altLang="en-US" sz="2800" smtClean="0"/>
              <a:t>Five Languages of Apology”</a:t>
            </a:r>
            <a:br>
              <a:rPr lang="en-US" altLang="en-US" sz="2800" smtClean="0"/>
            </a:br>
            <a:r>
              <a:rPr lang="en-US" altLang="en-US" sz="2800" smtClean="0"/>
              <a:t> by Gary Chapman &amp; Jennifer Thomas</a:t>
            </a:r>
          </a:p>
        </p:txBody>
      </p:sp>
      <p:sp>
        <p:nvSpPr>
          <p:cNvPr id="23555" name="Rectangle 3"/>
          <p:cNvSpPr>
            <a:spLocks noGrp="1" noChangeArrowheads="1"/>
          </p:cNvSpPr>
          <p:nvPr>
            <p:ph type="body" sz="half" idx="1"/>
          </p:nvPr>
        </p:nvSpPr>
        <p:spPr/>
        <p:txBody>
          <a:bodyPr/>
          <a:lstStyle/>
          <a:p>
            <a:pPr eaLnBrk="1" hangingPunct="1"/>
            <a:r>
              <a:rPr lang="en-US" altLang="en-US" sz="2000" smtClean="0"/>
              <a:t>1. Expressing Regret </a:t>
            </a:r>
          </a:p>
          <a:p>
            <a:pPr eaLnBrk="1" hangingPunct="1"/>
            <a:r>
              <a:rPr lang="en-US" altLang="en-US" sz="2000" smtClean="0"/>
              <a:t>“I am sorry”</a:t>
            </a:r>
          </a:p>
          <a:p>
            <a:pPr eaLnBrk="1" hangingPunct="1"/>
            <a:r>
              <a:rPr lang="en-US" altLang="en-US" sz="2000" smtClean="0"/>
              <a:t>2. Accept Responsibility</a:t>
            </a:r>
          </a:p>
          <a:p>
            <a:pPr eaLnBrk="1" hangingPunct="1"/>
            <a:r>
              <a:rPr lang="en-US" altLang="en-US" sz="2000" smtClean="0"/>
              <a:t> “I was wrong”</a:t>
            </a:r>
          </a:p>
          <a:p>
            <a:pPr eaLnBrk="1" hangingPunct="1"/>
            <a:r>
              <a:rPr lang="en-US" altLang="en-US" sz="2000" smtClean="0"/>
              <a:t>3. Making Restitution</a:t>
            </a:r>
          </a:p>
          <a:p>
            <a:pPr eaLnBrk="1" hangingPunct="1"/>
            <a:r>
              <a:rPr lang="en-US" altLang="en-US" sz="2000" smtClean="0"/>
              <a:t> “What can I do to make it right?”</a:t>
            </a:r>
          </a:p>
          <a:p>
            <a:pPr eaLnBrk="1" hangingPunct="1"/>
            <a:r>
              <a:rPr lang="en-US" altLang="en-US" sz="2000" smtClean="0"/>
              <a:t>4. Genuinely Repenting </a:t>
            </a:r>
          </a:p>
          <a:p>
            <a:pPr eaLnBrk="1" hangingPunct="1"/>
            <a:r>
              <a:rPr lang="en-US" altLang="en-US" sz="2000" smtClean="0"/>
              <a:t>“I’ll try not to do that again.”</a:t>
            </a:r>
          </a:p>
          <a:p>
            <a:pPr eaLnBrk="1" hangingPunct="1"/>
            <a:r>
              <a:rPr lang="en-US" altLang="en-US" sz="2000" smtClean="0"/>
              <a:t>5.Requesting Forgiveness. “Will you please forgive me?”</a:t>
            </a:r>
          </a:p>
        </p:txBody>
      </p:sp>
      <p:pic>
        <p:nvPicPr>
          <p:cNvPr id="23556" name="Picture 5"/>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953000" y="2514600"/>
            <a:ext cx="3505200" cy="3397250"/>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2800" smtClean="0"/>
              <a:t>“The First  Five Years of Marriage.” Complete Guide by Focus on the Family.</a:t>
            </a:r>
          </a:p>
        </p:txBody>
      </p:sp>
      <p:sp>
        <p:nvSpPr>
          <p:cNvPr id="24579" name="Rectangle 3"/>
          <p:cNvSpPr>
            <a:spLocks noGrp="1" noChangeArrowheads="1"/>
          </p:cNvSpPr>
          <p:nvPr>
            <p:ph type="body" sz="half" idx="1"/>
          </p:nvPr>
        </p:nvSpPr>
        <p:spPr/>
        <p:txBody>
          <a:bodyPr/>
          <a:lstStyle/>
          <a:p>
            <a:pPr eaLnBrk="1" hangingPunct="1"/>
            <a:r>
              <a:rPr lang="en-US" altLang="en-US" sz="2000" smtClean="0"/>
              <a:t>1. Getting to know each other.</a:t>
            </a:r>
          </a:p>
          <a:p>
            <a:pPr eaLnBrk="1" hangingPunct="1"/>
            <a:r>
              <a:rPr lang="en-US" altLang="en-US" sz="2000" smtClean="0"/>
              <a:t>2. Expectations.</a:t>
            </a:r>
          </a:p>
          <a:p>
            <a:pPr eaLnBrk="1" hangingPunct="1"/>
            <a:r>
              <a:rPr lang="en-US" altLang="en-US" sz="2000" smtClean="0"/>
              <a:t>3. Roles.</a:t>
            </a:r>
          </a:p>
          <a:p>
            <a:pPr eaLnBrk="1" hangingPunct="1"/>
            <a:r>
              <a:rPr lang="en-US" altLang="en-US" sz="2000" smtClean="0"/>
              <a:t>4. Money</a:t>
            </a:r>
          </a:p>
          <a:p>
            <a:pPr eaLnBrk="1" hangingPunct="1"/>
            <a:r>
              <a:rPr lang="en-US" altLang="en-US" sz="2000" smtClean="0"/>
              <a:t>5. Sex.</a:t>
            </a:r>
          </a:p>
          <a:p>
            <a:pPr eaLnBrk="1" hangingPunct="1"/>
            <a:r>
              <a:rPr lang="en-US" altLang="en-US" sz="2000" smtClean="0"/>
              <a:t>6. Communication.</a:t>
            </a:r>
          </a:p>
          <a:p>
            <a:pPr eaLnBrk="1" hangingPunct="1"/>
            <a:r>
              <a:rPr lang="en-US" altLang="en-US" sz="2000" smtClean="0"/>
              <a:t>7. Resolving Conflict.</a:t>
            </a:r>
          </a:p>
          <a:p>
            <a:pPr eaLnBrk="1" hangingPunct="1"/>
            <a:r>
              <a:rPr lang="en-US" altLang="en-US" sz="2000" smtClean="0"/>
              <a:t>8. Spiritual Issues.</a:t>
            </a:r>
          </a:p>
          <a:p>
            <a:pPr eaLnBrk="1" hangingPunct="1"/>
            <a:r>
              <a:rPr lang="en-US" altLang="en-US" sz="2000" smtClean="0"/>
              <a:t>9. In Laws.</a:t>
            </a:r>
          </a:p>
          <a:p>
            <a:pPr eaLnBrk="1" hangingPunct="1"/>
            <a:r>
              <a:rPr lang="en-US" altLang="en-US" sz="2000" smtClean="0"/>
              <a:t>10. Children.</a:t>
            </a:r>
          </a:p>
          <a:p>
            <a:pPr eaLnBrk="1" hangingPunct="1"/>
            <a:r>
              <a:rPr lang="en-US" altLang="en-US" sz="2000" smtClean="0"/>
              <a:t>11. Sticking With It.</a:t>
            </a:r>
          </a:p>
        </p:txBody>
      </p:sp>
      <p:pic>
        <p:nvPicPr>
          <p:cNvPr id="24580" name="Picture 5"/>
          <p:cNvPicPr>
            <a:picLocks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4648200" y="2055813"/>
            <a:ext cx="3810000" cy="3965575"/>
          </a:xfrm>
          <a:noFill/>
          <a:extLst>
            <a:ext uri="{91240B29-F687-4F45-9708-019B960494DF}">
              <a14:hiddenLine xmlns:a14="http://schemas.microsoft.com/office/drawing/2010/main" w="9525" cap="flat" cmpd="sng">
                <a:solidFill>
                  <a:schemeClr val="tx1"/>
                </a:solidFill>
                <a:prstDash val="solid"/>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Kings and Queens of             Cheon Il Guk</a:t>
            </a:r>
          </a:p>
        </p:txBody>
      </p:sp>
      <p:sp>
        <p:nvSpPr>
          <p:cNvPr id="3" name="Content Placeholder 2"/>
          <p:cNvSpPr>
            <a:spLocks noGrp="1"/>
          </p:cNvSpPr>
          <p:nvPr>
            <p:ph idx="1"/>
          </p:nvPr>
        </p:nvSpPr>
        <p:spPr/>
        <p:txBody>
          <a:bodyPr/>
          <a:lstStyle/>
          <a:p>
            <a:pPr>
              <a:defRPr/>
            </a:pPr>
            <a:r>
              <a:rPr lang="en-US" sz="2400" dirty="0" smtClean="0"/>
              <a:t>Only after realizing the Four Great Realms of Heart and the Three Generation Kingships, can we enter the realm of the royal family, or the Royal Clan. CSG Page 2460</a:t>
            </a:r>
          </a:p>
          <a:p>
            <a:pPr>
              <a:defRPr/>
            </a:pPr>
            <a:r>
              <a:rPr lang="en-US" sz="2400" dirty="0" err="1" smtClean="0"/>
              <a:t>Cheon</a:t>
            </a:r>
            <a:r>
              <a:rPr lang="en-US" sz="2400" dirty="0" smtClean="0"/>
              <a:t> Il </a:t>
            </a:r>
            <a:r>
              <a:rPr lang="en-US" sz="2400" dirty="0" err="1" smtClean="0"/>
              <a:t>Guk</a:t>
            </a:r>
            <a:r>
              <a:rPr lang="en-US" sz="2400" dirty="0" smtClean="0"/>
              <a:t> is the nation in which two people become one. CSG Page 2387</a:t>
            </a:r>
          </a:p>
          <a:p>
            <a:pPr>
              <a:defRPr/>
            </a:pPr>
            <a:r>
              <a:rPr lang="en-US" sz="2400" b="1" i="1" dirty="0">
                <a:solidFill>
                  <a:srgbClr val="000000"/>
                </a:solidFill>
                <a:latin typeface="Arial"/>
              </a:rPr>
              <a:t>Genesis 1:28</a:t>
            </a:r>
          </a:p>
          <a:p>
            <a:pPr marL="448056">
              <a:defRPr/>
            </a:pPr>
            <a:r>
              <a:rPr lang="en-US" sz="2400" dirty="0">
                <a:solidFill>
                  <a:srgbClr val="000000"/>
                </a:solidFill>
              </a:rPr>
              <a:t>And God blessed them, and God said unto them, Be fruitful, and multiply, and replenish the earth, and subdue it: and have dominion over the fish of the sea, and over the fowl of the air, and over every living thing that </a:t>
            </a:r>
            <a:r>
              <a:rPr lang="en-US" sz="2400" dirty="0" err="1">
                <a:solidFill>
                  <a:srgbClr val="000000"/>
                </a:solidFill>
              </a:rPr>
              <a:t>moveth</a:t>
            </a:r>
            <a:r>
              <a:rPr lang="en-US" sz="2400" dirty="0">
                <a:solidFill>
                  <a:srgbClr val="000000"/>
                </a:solidFill>
              </a:rPr>
              <a:t> upon the earth. (KJV)</a:t>
            </a:r>
          </a:p>
          <a:p>
            <a:pPr>
              <a:defRPr/>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ChangeArrowheads="1"/>
          </p:cNvSpPr>
          <p:nvPr/>
        </p:nvSpPr>
        <p:spPr bwMode="auto">
          <a:xfrm>
            <a:off x="458788" y="-1298575"/>
            <a:ext cx="8610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eaLnBrk="1" hangingPunct="1">
              <a:buFontTx/>
              <a:buNone/>
            </a:pPr>
            <a:endParaRPr lang="en-US" altLang="en-US"/>
          </a:p>
          <a:p>
            <a:pPr lvl="1" eaLnBrk="1" hangingPunct="1">
              <a:buFontTx/>
              <a:buNone/>
            </a:pPr>
            <a:endParaRPr lang="en-US" altLang="en-US"/>
          </a:p>
          <a:p>
            <a:pPr lvl="1" eaLnBrk="1" hangingPunct="1">
              <a:buFontTx/>
              <a:buNone/>
            </a:pPr>
            <a:endParaRPr lang="en-US" altLang="en-US"/>
          </a:p>
          <a:p>
            <a:pPr lvl="1" eaLnBrk="1" hangingPunct="1">
              <a:buFontTx/>
              <a:buNone/>
            </a:pPr>
            <a:endParaRPr lang="en-US" altLang="en-US"/>
          </a:p>
          <a:p>
            <a:pPr lvl="1" eaLnBrk="1" hangingPunct="1">
              <a:buFontTx/>
              <a:buNone/>
            </a:pPr>
            <a:endParaRPr lang="en-US" altLang="en-US"/>
          </a:p>
          <a:p>
            <a:pPr lvl="1" eaLnBrk="1" hangingPunct="1">
              <a:buFontTx/>
              <a:buNone/>
            </a:pPr>
            <a:r>
              <a:rPr lang="en-US" altLang="en-US"/>
              <a:t>CSG Page 1289</a:t>
            </a:r>
          </a:p>
          <a:p>
            <a:pPr lvl="1" eaLnBrk="1" hangingPunct="1">
              <a:buFontTx/>
              <a:buNone/>
            </a:pPr>
            <a:r>
              <a:rPr lang="en-US" altLang="en-US"/>
              <a:t>Protecting and guarding the chastity of men and women is the same as protecting the universe. This is because the order of love between men and women is the basis of the universe.</a:t>
            </a:r>
          </a:p>
          <a:p>
            <a:pPr eaLnBrk="1" hangingPunct="1"/>
            <a:r>
              <a:rPr lang="en-US" altLang="en-US"/>
              <a:t>The sexual organ is more important than the head. You cannot find the origin</a:t>
            </a:r>
          </a:p>
          <a:p>
            <a:pPr eaLnBrk="1" hangingPunct="1"/>
            <a:r>
              <a:rPr lang="en-US" altLang="en-US"/>
              <a:t>of true love in your head. You cannot find the origin of true life in your</a:t>
            </a:r>
          </a:p>
          <a:p>
            <a:pPr eaLnBrk="1" hangingPunct="1"/>
            <a:r>
              <a:rPr lang="en-US" altLang="en-US"/>
              <a:t>head. You cannot find the origin of true lineage in your head. Where is this origin,</a:t>
            </a:r>
          </a:p>
          <a:p>
            <a:pPr eaLnBrk="1" hangingPunct="1"/>
            <a:r>
              <a:rPr lang="en-US" altLang="en-US"/>
              <a:t>then? It is in the sexual organs. Isn’t that only too true? Everything can be</a:t>
            </a:r>
          </a:p>
          <a:p>
            <a:pPr eaLnBrk="1" hangingPunct="1"/>
            <a:r>
              <a:rPr lang="en-US" altLang="en-US"/>
              <a:t>found in the sexual organs – life, love, and lineage. It is the main palace of love.</a:t>
            </a:r>
          </a:p>
          <a:p>
            <a:pPr eaLnBrk="1" hangingPunct="1"/>
            <a:r>
              <a:rPr lang="en-US" altLang="en-US"/>
              <a:t>You can find the root of life there. It is the same in the case of the lineage. The</a:t>
            </a:r>
          </a:p>
          <a:p>
            <a:pPr eaLnBrk="1" hangingPunct="1"/>
            <a:r>
              <a:rPr lang="en-US" altLang="en-US"/>
              <a:t>sexual organ is the most precious part of the human body as well as the human</a:t>
            </a:r>
          </a:p>
          <a:p>
            <a:pPr eaLnBrk="1" hangingPunct="1"/>
            <a:r>
              <a:rPr lang="en-US" altLang="en-US"/>
              <a:t>world and history of humanity. Without it, reproduction of humankind would be</a:t>
            </a:r>
          </a:p>
          <a:p>
            <a:pPr eaLnBrk="1" hangingPunct="1"/>
            <a:r>
              <a:rPr lang="en-US" altLang="en-US"/>
              <a:t>impossible. (203-104, 1990.6.17)</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2800" smtClean="0"/>
              <a:t>Recommendations for Blessing Nr 1 is a must.</a:t>
            </a:r>
          </a:p>
        </p:txBody>
      </p:sp>
      <p:sp>
        <p:nvSpPr>
          <p:cNvPr id="6147" name="Rectangle 4"/>
          <p:cNvSpPr>
            <a:spLocks noGrp="1" noChangeArrowheads="1"/>
          </p:cNvSpPr>
          <p:nvPr>
            <p:ph type="body" idx="1"/>
          </p:nvPr>
        </p:nvSpPr>
        <p:spPr>
          <a:xfrm>
            <a:off x="685800" y="1676400"/>
            <a:ext cx="7772400" cy="4800600"/>
          </a:xfrm>
        </p:spPr>
        <p:txBody>
          <a:bodyPr/>
          <a:lstStyle/>
          <a:p>
            <a:pPr eaLnBrk="1" hangingPunct="1">
              <a:buFontTx/>
              <a:buNone/>
            </a:pPr>
            <a:r>
              <a:rPr lang="en-US" altLang="en-US" sz="1400" smtClean="0"/>
              <a:t>  </a:t>
            </a:r>
          </a:p>
        </p:txBody>
      </p:sp>
      <p:pic>
        <p:nvPicPr>
          <p:cNvPr id="614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3409950"/>
            <a:ext cx="1885950" cy="3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725613"/>
            <a:ext cx="707707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z="2800" smtClean="0"/>
              <a:t>Recommendation for Blessing Continued</a:t>
            </a:r>
          </a:p>
        </p:txBody>
      </p:sp>
      <p:sp>
        <p:nvSpPr>
          <p:cNvPr id="7171" name="Content Placeholder 2"/>
          <p:cNvSpPr>
            <a:spLocks noGrp="1"/>
          </p:cNvSpPr>
          <p:nvPr>
            <p:ph idx="1"/>
          </p:nvPr>
        </p:nvSpPr>
        <p:spPr/>
        <p:txBody>
          <a:bodyPr/>
          <a:lstStyle/>
          <a:p>
            <a:r>
              <a:rPr lang="en-US" altLang="en-US" sz="2800" smtClean="0"/>
              <a:t>11. Health Check up.</a:t>
            </a:r>
          </a:p>
          <a:p>
            <a:r>
              <a:rPr lang="en-US" altLang="en-US" sz="2800" smtClean="0"/>
              <a:t>12. Aids and other sexual transmitted diseases test.</a:t>
            </a:r>
          </a:p>
          <a:p>
            <a:r>
              <a:rPr lang="en-US" altLang="en-US" sz="2800" smtClean="0"/>
              <a:t>13. If applicable sickle cell test</a:t>
            </a:r>
          </a:p>
          <a:p>
            <a:r>
              <a:rPr lang="en-US" altLang="en-US" sz="2800" smtClean="0"/>
              <a:t>14. Study Dr Emmerson Eggerich’s book or DVD about Love and Respect.</a:t>
            </a:r>
          </a:p>
          <a:p>
            <a:endParaRPr lang="en-US" alt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p:txBody>
          <a:bodyPr/>
          <a:lstStyle/>
          <a:p>
            <a:pPr eaLnBrk="1" hangingPunct="1"/>
            <a:r>
              <a:rPr lang="en-US" altLang="en-US" sz="2800" smtClean="0"/>
              <a:t>Happy Couple plus united Cain and Abel.</a:t>
            </a:r>
          </a:p>
        </p:txBody>
      </p:sp>
      <p:sp>
        <p:nvSpPr>
          <p:cNvPr id="8195" name="Rectangle 10"/>
          <p:cNvSpPr>
            <a:spLocks noChangeArrowheads="1"/>
          </p:cNvSpPr>
          <p:nvPr/>
        </p:nvSpPr>
        <p:spPr bwMode="auto">
          <a:xfrm>
            <a:off x="4479925" y="3089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endParaRPr lang="en-US" altLang="en-US" sz="2400"/>
          </a:p>
        </p:txBody>
      </p:sp>
      <p:pic>
        <p:nvPicPr>
          <p:cNvPr id="8196"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5943600"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mtClean="0"/>
              <a:t>Watch King’s report on 2017.03.31</a:t>
            </a:r>
          </a:p>
        </p:txBody>
      </p:sp>
      <p:sp>
        <p:nvSpPr>
          <p:cNvPr id="9219" name="Content Placeholder 2"/>
          <p:cNvSpPr>
            <a:spLocks noGrp="1"/>
          </p:cNvSpPr>
          <p:nvPr>
            <p:ph idx="1"/>
          </p:nvPr>
        </p:nvSpPr>
        <p:spPr/>
        <p:txBody>
          <a:bodyPr/>
          <a:lstStyle/>
          <a:p>
            <a:r>
              <a:rPr lang="en-US" altLang="en-US" smtClean="0"/>
              <a:t>Value of Man</a:t>
            </a:r>
          </a:p>
          <a:p>
            <a:r>
              <a:rPr lang="en-US" altLang="en-US" smtClean="0"/>
              <a:t>Testimony of Kings Blessing.</a:t>
            </a:r>
          </a:p>
          <a:p>
            <a:r>
              <a:rPr lang="en-US" altLang="en-US" smtClean="0"/>
              <a:t>Choose to Grasp in faith Spirit of Victory of God.</a:t>
            </a:r>
          </a:p>
          <a:p>
            <a:r>
              <a:rPr lang="en-US" altLang="en-US" smtClean="0"/>
              <a:t>Do not listen to Satan (Blame, Defeat, Looser, Belittle, Self Pity) </a:t>
            </a:r>
          </a:p>
          <a:p>
            <a:r>
              <a:rPr lang="en-US" altLang="en-US" smtClean="0"/>
              <a:t>12:20-27:25 and 45:43- 49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609600"/>
            <a:ext cx="7772400" cy="1143000"/>
          </a:xfrm>
        </p:spPr>
        <p:txBody>
          <a:bodyPr/>
          <a:lstStyle/>
          <a:p>
            <a:pPr eaLnBrk="1" hangingPunct="1"/>
            <a:r>
              <a:rPr lang="en-US" altLang="en-US" smtClean="0"/>
              <a:t>Resources and Tools </a:t>
            </a:r>
            <a:br>
              <a:rPr lang="en-US" altLang="en-US" smtClean="0"/>
            </a:br>
            <a:r>
              <a:rPr lang="en-US" altLang="en-US" smtClean="0"/>
              <a:t>The 8 Great Text Books</a:t>
            </a:r>
          </a:p>
        </p:txBody>
      </p:sp>
      <p:sp>
        <p:nvSpPr>
          <p:cNvPr id="10243" name="Rectangle 3"/>
          <p:cNvSpPr>
            <a:spLocks noGrp="1" noChangeArrowheads="1"/>
          </p:cNvSpPr>
          <p:nvPr>
            <p:ph type="body" idx="1"/>
          </p:nvPr>
        </p:nvSpPr>
        <p:spPr/>
        <p:txBody>
          <a:bodyPr/>
          <a:lstStyle/>
          <a:p>
            <a:pPr eaLnBrk="1" hangingPunct="1"/>
            <a:r>
              <a:rPr lang="en-US" altLang="en-US" sz="2800" smtClean="0"/>
              <a:t>Divine Principle: Principle of Creation, Fall of Man.</a:t>
            </a:r>
          </a:p>
          <a:p>
            <a:pPr eaLnBrk="1" hangingPunct="1"/>
            <a:r>
              <a:rPr lang="en-US" altLang="en-US" sz="2800" smtClean="0"/>
              <a:t>Cheon Seon Gyeong: Ch. 9 Blessed Family and Ch.11 The Root of the Universe. Ch. 16 True Families and the Family Pledge</a:t>
            </a:r>
          </a:p>
          <a:p>
            <a:pPr eaLnBrk="1" hangingPunct="1"/>
            <a:r>
              <a:rPr lang="en-US" altLang="en-US" sz="2800" smtClean="0"/>
              <a:t>Prayer.</a:t>
            </a:r>
          </a:p>
          <a:p>
            <a:pPr eaLnBrk="1" hangingPunct="1"/>
            <a:r>
              <a:rPr lang="en-US" altLang="en-US" sz="2800" smtClean="0"/>
              <a:t>Rhema : Open the Bible or DP or CSG and find God’s word for you.(  When confused, when in dispute with loved ones, when in need of new focus in life.)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4340</TotalTime>
  <Words>1455</Words>
  <Application>Microsoft Office PowerPoint</Application>
  <PresentationFormat>On-screen Show (4:3)</PresentationFormat>
  <Paragraphs>154</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Times New Roman</vt:lpstr>
      <vt:lpstr>Arial</vt:lpstr>
      <vt:lpstr>Calibri</vt:lpstr>
      <vt:lpstr>CrimsonText-Semibold</vt:lpstr>
      <vt:lpstr>CrimsonText-Bold</vt:lpstr>
      <vt:lpstr>CrimsonText-Roman</vt:lpstr>
      <vt:lpstr>Verdana</vt:lpstr>
      <vt:lpstr>Default Design</vt:lpstr>
      <vt:lpstr>Matching Blessing Education</vt:lpstr>
      <vt:lpstr>PowerPoint Presentation</vt:lpstr>
      <vt:lpstr>Kings and Queens of             Cheon Il Guk</vt:lpstr>
      <vt:lpstr>PowerPoint Presentation</vt:lpstr>
      <vt:lpstr>Recommendations for Blessing Nr 1 is a must.</vt:lpstr>
      <vt:lpstr>Recommendation for Blessing Continued</vt:lpstr>
      <vt:lpstr>Happy Couple plus united Cain and Abel.</vt:lpstr>
      <vt:lpstr>Watch King’s report on 2017.03.31</vt:lpstr>
      <vt:lpstr>Resources and Tools  The 8 Great Text Books</vt:lpstr>
      <vt:lpstr>Conditions of  Spiritual &amp;Physical Restoration in Marriage Blessing</vt:lpstr>
      <vt:lpstr>3 Day Ceremony Watch April 21st 2015 explantion about value and how ro do 3 Day Ceremony.  First 31 min</vt:lpstr>
      <vt:lpstr> .</vt:lpstr>
      <vt:lpstr>PowerPoint Presentation</vt:lpstr>
      <vt:lpstr>True Father’s secret to CIG Interracial International Blessings</vt:lpstr>
      <vt:lpstr>Heavenly Father’s Gift to us.</vt:lpstr>
      <vt:lpstr>Let God be your Guide. The End</vt:lpstr>
      <vt:lpstr>‘Love and Respect; by Dr Emmerson Eggerichs</vt:lpstr>
      <vt:lpstr>Wife’s Love and Husband’s respect need.( Dr. Emmerson Eggerichs)</vt:lpstr>
      <vt:lpstr>Relationship skills </vt:lpstr>
      <vt:lpstr>Communication Skills</vt:lpstr>
      <vt:lpstr>“The 5 Love languages” by Gary Chapman.</vt:lpstr>
      <vt:lpstr>“The Five Languages of Apology”  by Gary Chapman &amp; Jennifer Thomas</vt:lpstr>
      <vt:lpstr>“The First  Five Years of Marriage.” Complete Guide by Focus on the Family.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Blessed Couple Education</dc:title>
  <dc:creator>DentonDorit</dc:creator>
  <cp:lastModifiedBy>jimstephens</cp:lastModifiedBy>
  <cp:revision>79</cp:revision>
  <dcterms:created xsi:type="dcterms:W3CDTF">2016-12-08T16:53:04Z</dcterms:created>
  <dcterms:modified xsi:type="dcterms:W3CDTF">2019-01-19T22:49:31Z</dcterms:modified>
</cp:coreProperties>
</file>